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3"/>
  </p:notesMasterIdLst>
  <p:sldIdLst>
    <p:sldId id="256" r:id="rId2"/>
    <p:sldId id="296" r:id="rId3"/>
    <p:sldId id="279" r:id="rId4"/>
    <p:sldId id="280" r:id="rId5"/>
    <p:sldId id="281" r:id="rId6"/>
    <p:sldId id="274" r:id="rId7"/>
    <p:sldId id="297" r:id="rId8"/>
    <p:sldId id="258" r:id="rId9"/>
    <p:sldId id="277" r:id="rId10"/>
    <p:sldId id="259" r:id="rId11"/>
    <p:sldId id="298" r:id="rId12"/>
    <p:sldId id="278" r:id="rId13"/>
    <p:sldId id="260" r:id="rId14"/>
    <p:sldId id="282" r:id="rId15"/>
    <p:sldId id="285" r:id="rId16"/>
    <p:sldId id="283" r:id="rId17"/>
    <p:sldId id="284" r:id="rId18"/>
    <p:sldId id="299" r:id="rId19"/>
    <p:sldId id="261" r:id="rId20"/>
    <p:sldId id="288" r:id="rId21"/>
    <p:sldId id="287" r:id="rId22"/>
    <p:sldId id="286" r:id="rId23"/>
    <p:sldId id="273" r:id="rId24"/>
    <p:sldId id="292" r:id="rId25"/>
    <p:sldId id="291" r:id="rId26"/>
    <p:sldId id="290" r:id="rId27"/>
    <p:sldId id="289" r:id="rId28"/>
    <p:sldId id="293" r:id="rId29"/>
    <p:sldId id="271" r:id="rId30"/>
    <p:sldId id="270" r:id="rId31"/>
    <p:sldId id="295" r:id="rId3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956" autoAdjust="0"/>
    <p:restoredTop sz="94660"/>
  </p:normalViewPr>
  <p:slideViewPr>
    <p:cSldViewPr>
      <p:cViewPr varScale="1">
        <p:scale>
          <a:sx n="88" d="100"/>
          <a:sy n="88" d="100"/>
        </p:scale>
        <p:origin x="84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0B5D2E-9D55-4897-85AD-E835A7A4A01F}" type="datetimeFigureOut">
              <a:rPr lang="th-TH" smtClean="0"/>
              <a:t>06/09/66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82A41-E5C1-4A45-9E3C-38A1E09E57D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38428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A870A9B-050F-4E39-9CE3-74C05E0E0DFA}" type="datetime1">
              <a:rPr lang="th-TH" smtClean="0"/>
              <a:t>06/09/66</a:t>
            </a:fld>
            <a:endParaRPr lang="th-TH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86EC-8711-4DD6-AE8C-937EEF0A6B1E}" type="datetime1">
              <a:rPr lang="th-TH" smtClean="0"/>
              <a:t>06/09/66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94AE0-AD76-4025-B7CE-807C25DA558C}" type="datetime1">
              <a:rPr lang="th-TH" smtClean="0"/>
              <a:t>06/09/66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41390-5AF1-4DD6-90AC-9C970E85CC51}" type="datetime1">
              <a:rPr lang="th-TH" smtClean="0"/>
              <a:t>06/09/66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CF16-692F-4A09-9FD3-3F0FBD4FD1F0}" type="datetime1">
              <a:rPr lang="th-TH" smtClean="0"/>
              <a:t>06/09/66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53F3-02FB-4D17-AA72-3489F7887209}" type="datetime1">
              <a:rPr lang="th-TH" smtClean="0"/>
              <a:t>06/09/66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D499F-8123-439C-8962-97E8399B914A}" type="datetime1">
              <a:rPr lang="th-TH" smtClean="0"/>
              <a:t>06/09/66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6CAFC-9177-4E40-9854-A57F91AC699B}" type="datetime1">
              <a:rPr lang="th-TH" smtClean="0"/>
              <a:t>06/09/66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A14F-3E46-45B6-A957-2C41E24C300C}" type="datetime1">
              <a:rPr lang="th-TH" smtClean="0"/>
              <a:t>06/09/66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CF500-1E8E-4EE8-812F-CD4DEDD589E9}" type="datetime1">
              <a:rPr lang="th-TH" smtClean="0"/>
              <a:t>06/09/66</a:t>
            </a:fld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369EE-45B4-46EC-AF3E-2C53F56A12DB}" type="datetime1">
              <a:rPr lang="th-TH" smtClean="0"/>
              <a:t>06/09/66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7A83A6A-684E-4976-9EBA-CBA2F8275D1F}" type="datetime1">
              <a:rPr lang="th-TH" smtClean="0"/>
              <a:t>06/09/66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บทที่ ๖</a:t>
            </a:r>
            <a:b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</a:br>
            <a:endParaRPr lang="th-TH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1" y="3695700"/>
            <a:ext cx="4396308" cy="23241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การสื่อสาร</a:t>
            </a:r>
          </a:p>
          <a:p>
            <a:pPr algn="ctr">
              <a:spcBef>
                <a:spcPts val="0"/>
              </a:spcBef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ใน</a:t>
            </a: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ธุรกิจครอบครัว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9062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901" y="771495"/>
            <a:ext cx="7024744" cy="1143000"/>
          </a:xfrm>
        </p:spPr>
        <p:txBody>
          <a:bodyPr>
            <a:normAutofit/>
          </a:bodyPr>
          <a:lstStyle/>
          <a:p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ลักษณะการสื่อสาร</a:t>
            </a:r>
            <a:endParaRPr lang="th-TH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204865"/>
            <a:ext cx="7511602" cy="2448272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r>
              <a:rPr lang="th-TH" sz="35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แบ่งเป็น </a:t>
            </a:r>
            <a:r>
              <a:rPr lang="en-US" sz="35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2 </a:t>
            </a:r>
            <a:r>
              <a:rPr lang="th-TH" sz="35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รูปแบบ </a:t>
            </a:r>
          </a:p>
          <a:p>
            <a:pPr marL="365760" lvl="1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1. การสื่อสารทางเดียว </a:t>
            </a: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(One-Way Communication)</a:t>
            </a:r>
            <a:endParaRPr lang="th-TH" sz="3200" b="1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365760" lvl="1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2. การสื่อสารสองทาง </a:t>
            </a:r>
            <a:r>
              <a:rPr lang="en-US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(Two-Way Communication)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10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F1E3AEA-64E6-4654-BF54-88BD867CCE2E}"/>
              </a:ext>
            </a:extLst>
          </p:cNvPr>
          <p:cNvSpPr/>
          <p:nvPr/>
        </p:nvSpPr>
        <p:spPr>
          <a:xfrm>
            <a:off x="7787645" y="5589240"/>
            <a:ext cx="479533" cy="9036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5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28800"/>
            <a:ext cx="7776864" cy="4461105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1. การสื่อสารทางเดียว </a:t>
            </a: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(One-Way Communication)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30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0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เป็นการส่งสารหรือการสื่อความหมายไปยังผู้รับแต่เพียงฝ่ายเดียว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0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ผู้รับไม่สามารถตอบสนองในทันที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อาจจะมีปฏิกิริยาตอบกลับไปยังผู้ส่งภายหลัง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เป็นการสื่อสารผ่านสื่อมวลชน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เช่น การฟังวิทยุ การชมโทรทัศน์ เป็นต้น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endParaRPr lang="th-TH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11</a:t>
            </a:fld>
            <a:endParaRPr lang="th-TH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6E24CA65-F405-46DF-8742-78B06A571F5A}"/>
              </a:ext>
            </a:extLst>
          </p:cNvPr>
          <p:cNvSpPr/>
          <p:nvPr/>
        </p:nvSpPr>
        <p:spPr>
          <a:xfrm>
            <a:off x="7787645" y="5589240"/>
            <a:ext cx="479533" cy="9036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16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28800"/>
            <a:ext cx="7511602" cy="4461105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2. การสื่อสารสองทาง </a:t>
            </a: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(Two-Way Communication)</a:t>
            </a:r>
          </a:p>
          <a:p>
            <a:pPr marL="365760" lvl="1" indent="0">
              <a:buNone/>
            </a:pP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-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เป็นการสื่อสารโดยผู้รับมีโอกาสตอบสนองไปยังผู้ส่งทันที 	-โดยอาจจะอยู่ต่อหน้ากันหรืออยู่คนละสถานที่</a:t>
            </a:r>
          </a:p>
          <a:p>
            <a:pPr marL="365760" lvl="1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- แต่ทั้งสองฝ่ายจะเจรจาหรือโต้ตอบกันไปมา</a:t>
            </a:r>
          </a:p>
          <a:p>
            <a:pPr marL="365760" lvl="1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- เช่น การพูดโทรศัพท์ การประชุม 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2555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016867"/>
            <a:ext cx="7024744" cy="1143000"/>
          </a:xfrm>
        </p:spPr>
        <p:txBody>
          <a:bodyPr>
            <a:normAutofit/>
          </a:bodyPr>
          <a:lstStyle/>
          <a:p>
            <a:r>
              <a:rPr lang="th-TH" sz="44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รูปแบบการสื่อสารภายในครอบครัว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056900" cy="384165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การสื่อสารภายในครอบครัวแบ่งออกได้เป็น 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4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แบบ </a:t>
            </a:r>
          </a:p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1. การสื่อสารแบบปล่อยปละ 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(Laissez-Faire)</a:t>
            </a:r>
          </a:p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2. การสื่อสารแบบปกป้อง 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(Protective)</a:t>
            </a:r>
          </a:p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3. การสื่อสารแบบเปิดเสรี (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Pluralistic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)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4. การสื่อสารแบบประนีประนอม (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Consensual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)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13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7956376" y="5877272"/>
            <a:ext cx="432048" cy="6156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32105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11560" y="980728"/>
            <a:ext cx="7848872" cy="5236557"/>
          </a:xfrm>
        </p:spPr>
        <p:txBody>
          <a:bodyPr>
            <a:noAutofit/>
          </a:bodyPr>
          <a:lstStyle/>
          <a:p>
            <a:pPr marL="68580" lvl="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1. การสื่อสารภายในครอบครัวแบบปล่อยปละ </a:t>
            </a: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(Laissez-Faire)</a:t>
            </a:r>
            <a:endParaRPr lang="th-TH" sz="3200" b="1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การสื่อสารไม่มีกรอบ หรือแนวทางที่เป็นแบบอย่าง</a:t>
            </a:r>
          </a:p>
          <a:p>
            <a:pPr marL="685800" lvl="2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เช่น ลูกเชื่อฟังพ่อแม่ เด็กเชื่อฟังผู้ใหญ่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บุคคลที่เติบโตจากครอบครัวแบบนี้รู้สึกขาดความรัก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มองโลกในแง่ร้าย ไม่ไว้ใจผู้อื่น ไม่เชื่อความยุติธรรม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ไม่มีโอกาสได้เรียนรู้  ฝึกฝนให้มีคุณธรรม ความดีต่างๆ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ขาดระเบียบวินัย รงจูงใจใฝ่สัมฤทธิ์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ขาดความกระตือรือร้น ไม่มีสามารถทำงานร่วมกับผู้อื่นได้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14</a:t>
            </a:fld>
            <a:endParaRPr lang="th-TH"/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1812" y="5852160"/>
            <a:ext cx="457240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26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55576" y="1340768"/>
            <a:ext cx="7704856" cy="4876517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2. การสื่อสารภายในครอบครัวแบบปกป้อง (</a:t>
            </a: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Protective) </a:t>
            </a:r>
            <a:endParaRPr lang="th-TH" sz="3200" b="1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พฤติกรรมการสื่อสารยึดถือตามหลักประเพณี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การสื่อสารคล้อยตามผู้ใหญ่ ไม่ขัดแย้งโต้เถียง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แม้ว่าความคิดของตนเองจะเห็นด้วยหรือไม่เห็นด้วยก็ตาม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การปฏิบัติตามคำสั่ง ทำให้ขาดความริเริ่ม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ขาดความเชื่อมั่นในตนเอง ไม่เป็นตัวของตัวเอง ไม่กล้าแสดงความคิดเห็น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4427984" y="6217285"/>
            <a:ext cx="3502152" cy="365125"/>
          </a:xfrm>
        </p:spPr>
        <p:txBody>
          <a:bodyPr/>
          <a:lstStyle/>
          <a:p>
            <a:r>
              <a:rPr lang="en-US" dirty="0" err="1"/>
              <a:t>Asst.Prof.Kawinphat</a:t>
            </a:r>
            <a:r>
              <a:rPr lang="en-US" dirty="0"/>
              <a:t>  </a:t>
            </a:r>
            <a:r>
              <a:rPr lang="en-US" dirty="0" err="1"/>
              <a:t>Lertpongmanee</a:t>
            </a:r>
            <a:endParaRPr lang="th-TH" dirty="0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15</a:t>
            </a:fld>
            <a:endParaRPr lang="th-TH"/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1812" y="5875879"/>
            <a:ext cx="457240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45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99592" y="980728"/>
            <a:ext cx="7992888" cy="540060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3. การสื่อสารในครอบครัวแบบเปิดเสรี (</a:t>
            </a: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Pluralistic)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ให้ความสำคัญกับความคิดที่เป็นของตนเองและการแสดงออก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เด็กถูกอบรมสั่งสอนให้รู้จักมีความคิดใหม่ๆ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กล้าแสดงออก กล้าตัดสินใจด้วยตนเอง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บุคคลที่เติบโตจากครอบครัว กล้าตัดสินใจ ตั้งแต่เรื่องเล็กไปจนถึงเรื่องใหญ่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มีนิสัยกล้าแสดงความคิดเห็น เชื่อมั่นในตนเอง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16</a:t>
            </a:fld>
            <a:endParaRPr lang="th-TH"/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9804" y="5693316"/>
            <a:ext cx="457240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90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98500" y="1092200"/>
            <a:ext cx="7689924" cy="5125085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4. 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การสื่อสารในครอบครัวแบบประนีประนอม (</a:t>
            </a: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Consensual) </a:t>
            </a:r>
          </a:p>
          <a:p>
            <a:pPr lvl="2"/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พฤติกรรมการสื่อสารยึดถือหลักปฏิบัติตามสังคมประเพณีที่ปลูกฝังกันมา </a:t>
            </a:r>
          </a:p>
          <a:p>
            <a:pPr lvl="2"/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ให้ความสำคัญ ความคิดของสมาชิกครอบครัว </a:t>
            </a:r>
          </a:p>
          <a:p>
            <a:pPr lvl="2"/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แม้ความคิดเหล่านั้นจะแตกต่าง </a:t>
            </a:r>
          </a:p>
          <a:p>
            <a:pPr lvl="2"/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ผลคือ สมาชิกในครอบครัว กล้าแสดงความคิดเห็นของตน</a:t>
            </a:r>
          </a:p>
          <a:p>
            <a:pPr lvl="2"/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ขณะเดียวกัน ก็ยอมรับฟังความคิดเห็นของผู้อื่นด้วย </a:t>
            </a:r>
          </a:p>
          <a:p>
            <a:pPr lvl="2"/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เปิดโอกาสให้รู้จักมีส่วนร่วมในการแสดง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28437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077143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บทบาทของการสื่อสารในครอบครัว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398274"/>
            <a:ext cx="7411556" cy="2595338"/>
          </a:xfrm>
        </p:spPr>
        <p:txBody>
          <a:bodyPr>
            <a:normAutofit/>
          </a:bodyPr>
          <a:lstStyle/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1. การสื่อความหมาย</a:t>
            </a:r>
          </a:p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2. การแสดงออก</a:t>
            </a:r>
          </a:p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3. การแสดงความสัมพันธ์</a:t>
            </a:r>
          </a:p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4. การแก้ไขปัญหา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18</a:t>
            </a:fld>
            <a:endParaRPr lang="th-TH"/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2400" y="5810064"/>
            <a:ext cx="457240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91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656" y="1417278"/>
            <a:ext cx="7920879" cy="4689647"/>
          </a:xfrm>
        </p:spPr>
        <p:txBody>
          <a:bodyPr>
            <a:normAutofit/>
          </a:bodyPr>
          <a:lstStyle/>
          <a:p>
            <a:pPr marL="68580" lvl="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1. การสื่อความหมาย</a:t>
            </a:r>
            <a:endParaRPr lang="en-US" sz="3200" b="1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ครอบครัวใช้การสื่อสารเพื่ออบรมสั่งสอน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ถ่ายทอดค่านิยม ความเชื่อ ขนบธรรมเนียมประเพณีและกฎเกณฑ์ต่างๆ ให้กับลูกหลาน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ปลูกฝังลักษณะนิสัย คุณธรรม จริยธรรม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และแบบแผนการดำเนินชีวิตในสังคม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19</a:t>
            </a:fld>
            <a:endParaRPr lang="th-TH"/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2400" y="5810064"/>
            <a:ext cx="457240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105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82533" y="1171506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ความหมาย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99592" y="2636912"/>
            <a:ext cx="7704856" cy="237626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การสื่อสาร หมายถึง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กระบวนการส่งข่าวสารข้อมูลจากผู้ส่งข่าวสารไปยังผู้รับข่าวสาร มีวัตถุประสงค์เพื่อชักจูงให้ผู้รับข่าวสารมีปฏิกิริยาตอบสนองกลับมา โดยคาดหวังให้เป็นไปตามที่ผู้ส่งต้องการ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4230176" y="6192150"/>
            <a:ext cx="3502152" cy="365125"/>
          </a:xfrm>
        </p:spPr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06EC04AF-C8DF-4B6D-A2B5-8F42FEE5E655}"/>
              </a:ext>
            </a:extLst>
          </p:cNvPr>
          <p:cNvSpPr/>
          <p:nvPr/>
        </p:nvSpPr>
        <p:spPr>
          <a:xfrm>
            <a:off x="7841755" y="5405147"/>
            <a:ext cx="792088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0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950" y="1215316"/>
            <a:ext cx="7958690" cy="4445983"/>
          </a:xfrm>
        </p:spPr>
        <p:txBody>
          <a:bodyPr/>
          <a:lstStyle/>
          <a:p>
            <a:pPr marL="68580" lvl="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2. การแสดงออก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ครอบครัวใช้การสื่อสารเพื่อแสดงออกในรูปแบบต่างๆ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เช่น ความรู้สึกนึกคิด ความคิดเห็น ความต้องการ และพฤติกรรมในลักษณะต่างๆ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ทำความเข้าใจระหว่างกัน มีทั้งด้านบวกและด้านลบ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เพื่อสมาชิกได้พูดคุย ปรับตัว หรือเปลี่ยนแปลงตามสถานการณ์ที่เกิดขึ้น</a:t>
            </a:r>
            <a:endParaRPr lang="th-TH" sz="32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20</a:t>
            </a:fld>
            <a:endParaRPr lang="th-TH"/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2400" y="5839656"/>
            <a:ext cx="457240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62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341" y="1935345"/>
            <a:ext cx="7802099" cy="2573775"/>
          </a:xfrm>
        </p:spPr>
        <p:txBody>
          <a:bodyPr/>
          <a:lstStyle/>
          <a:p>
            <a:pPr marL="68580" lvl="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3. </a:t>
            </a: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การแสดงความสัมพันธ์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ค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รอบครัวใช้การสื่อสารในการสร้างสายใยความรักความผูกพัน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โดยการใช้คำพูด การบอกรัก การชื่นชมกัน หรือใช้ภาษาท่าทาง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เช่น การสัมผัส จับมือ โอบกอด เพื่อแสดงความห่วงใยซึ่งกันและกัน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21</a:t>
            </a:fld>
            <a:endParaRPr lang="th-TH"/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3820" y="5835464"/>
            <a:ext cx="457240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53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935345"/>
            <a:ext cx="7344816" cy="3869919"/>
          </a:xfrm>
        </p:spPr>
        <p:txBody>
          <a:bodyPr>
            <a:normAutofit/>
          </a:bodyPr>
          <a:lstStyle/>
          <a:p>
            <a:pPr marL="68580" lvl="0" indent="0" algn="just">
              <a:buNone/>
            </a:pP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4. 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การแก้ปัญหา</a:t>
            </a:r>
            <a:endParaRPr lang="en-US" sz="3200" b="1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h-TH" sz="30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ใช้การสื่อสารในการสะท้อนสถานการณ์ความเป็นไปในครอบครัว 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h-TH" sz="30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ใช้การสื่อสารเพื่อร่วมกันตัดสินใจในเรื่องต่างๆ หากเกิดปัญหาหรือความขัดแย้ง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h-TH" sz="30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การสื่อสารจะเป็นการร่วมมือกันแก้ไขปัญหาต่างๆ ให้ลุล่วงไปได้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676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937" y="1027664"/>
            <a:ext cx="8204547" cy="1143000"/>
          </a:xfrm>
        </p:spPr>
        <p:txBody>
          <a:bodyPr>
            <a:noAutofit/>
          </a:bodyPr>
          <a:lstStyle/>
          <a:p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ปัจจัยที่มีอิทธิพลต่อการสื่อสารในครอบครัว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323652"/>
            <a:ext cx="7743296" cy="362562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1. ขนาดของครอบครัว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ขนาดของครอบครัว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การอยู่ร่วมกันของครอบครัว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ทำให้มีโอกาสได้เรียนรู้ ภาษา วิธีการสื่อสาร การพูด กิริยามารยาท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เรียนรู้วัฒนธรรมครอบครัว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เข้าใจผู้อื่นได้มากกว่าเด็กที่มาจากครอบครัวเดี่ยว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23</a:t>
            </a:fld>
            <a:endParaRPr lang="th-TH"/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8244" y="6021288"/>
            <a:ext cx="457240" cy="446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105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937" y="1027664"/>
            <a:ext cx="8204547" cy="1143000"/>
          </a:xfrm>
        </p:spPr>
        <p:txBody>
          <a:bodyPr>
            <a:noAutofit/>
          </a:bodyPr>
          <a:lstStyle/>
          <a:p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ปัจจัยที่มีอิทธิพลต่อการสื่อสารในครอบครัว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323652"/>
            <a:ext cx="7776864" cy="362562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2. ประเด็นระหว่างรุ่น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ครอบครัวอาจประกอบด้วยคนหลายรุ่น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การเกิดมาในสภาพแวดล้อมที่ต่างกัน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ทำให้คนมีแนวคิด ความเชื่อ และทัศนคคติที่แตกต่างกัน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ส่งผลต่อการสื่อสารที่ไม่เข้าใจหรือไม่ตรงกัน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อาจนำไปสู่ความขัดแย้งจากการทำงานร่วมกันระหว่างคนต่างรุ่น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24</a:t>
            </a:fld>
            <a:endParaRPr lang="th-TH"/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6440" y="6021288"/>
            <a:ext cx="457240" cy="446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7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937" y="1027664"/>
            <a:ext cx="8204547" cy="1143000"/>
          </a:xfrm>
        </p:spPr>
        <p:txBody>
          <a:bodyPr>
            <a:noAutofit/>
          </a:bodyPr>
          <a:lstStyle/>
          <a:p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ปัจจัยที่มีอิทธิพลต่อการสื่อสารในครอบครัว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3. ความสัมพันธ์ระหว่างสามีภรรยา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ความแตกต่างเรื่องภูมิหลังของคู่สามีภรรยา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ส่งผลต่อการแสดงออกทั้งโดยคำพูดและท่าทาง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การปรับตัวเข้าหากัน ทำให้การสื่อสารพูดคุยเข้าใจกัน เรียนรู้ที่จะใช้เหตุผลมากกว่าอารมณ์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25</a:t>
            </a:fld>
            <a:endParaRPr lang="th-TH"/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7036" y="5810064"/>
            <a:ext cx="457240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17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937" y="1027664"/>
            <a:ext cx="8204547" cy="1143000"/>
          </a:xfrm>
        </p:spPr>
        <p:txBody>
          <a:bodyPr>
            <a:noAutofit/>
          </a:bodyPr>
          <a:lstStyle/>
          <a:p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ปัจจัยที่มีอิทธิพลต่อการสื่อสารในครอบครัว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154752" cy="405767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5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4. โอกาสของการสื่อสารในครอบครัว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ครอบครัวที่มีลักษณะเปิด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สมาชิกจะแสดงออกถึงความต้องการ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แสดงความเห็น ความรู้สึกนึกคิดได้อย่างอิสระ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มีส่วนร่วมในการตัดสินใจเรื่องต่างๆ ภายในครอบครัว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สามชิกครอบครัวจะมีเหตุผลมากกว่าครอบครัวปิด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26</a:t>
            </a:fld>
            <a:endParaRPr lang="th-TH"/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8244" y="6021288"/>
            <a:ext cx="457240" cy="477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13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04547" cy="1143000"/>
          </a:xfrm>
        </p:spPr>
        <p:txBody>
          <a:bodyPr>
            <a:noAutofit/>
          </a:bodyPr>
          <a:lstStyle/>
          <a:p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ปัจจัยที่มีอิทธิพลต่อการสื่อสารในครอบครัว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132856"/>
            <a:ext cx="7416940" cy="417646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5. ความสามารถในการสื่อสาร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ครอบครัวที่มีทักษะการใช้ภาษาที่ดี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เป็นแบบอย่างที่ดีในการสื่อสารกับลูกหลาน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ลูกหลานจะได้ความซึมซับพัฒนาการทางภาษา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การแสดงความคิดเห็นร่วมกับผู้อื่นด้วยการประนีประนอมและมีสัมมาคารวะ 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ข้อขัดแย้งไม่ลงรอยกัน หรือมีความคิดเห็นไม่ตรงกันก็จะดูว่าไม่รุนแรง</a:t>
            </a: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9108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640" y="284167"/>
            <a:ext cx="8208912" cy="1143000"/>
          </a:xfrm>
        </p:spPr>
        <p:txBody>
          <a:bodyPr>
            <a:noAutofit/>
          </a:bodyPr>
          <a:lstStyle/>
          <a:p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เครื่องมือสื่อสารที่มีประสิทธิภาพในธุรกิจครอบครัว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86843"/>
            <a:ext cx="8069984" cy="4894485"/>
          </a:xfrm>
        </p:spPr>
        <p:txBody>
          <a:bodyPr>
            <a:normAutofit/>
          </a:bodyPr>
          <a:lstStyle/>
          <a:p>
            <a:pPr marL="68580" lvl="0" indent="0">
              <a:buNone/>
            </a:pPr>
            <a:r>
              <a:rPr lang="th-TH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1. การประชุมครอบครัว 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(Family Meeting) 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2. การประชุม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/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โทรศัพท์หาผู้ถือหุ้น 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(Shareholder Meeting/Call) 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3. รายงานประจำปีและหลักฐานการตรวจสอบการเงิน 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lvl="0" indent="0">
              <a:buNone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     (Annual Report and Audited Financial) 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lvl="0" indent="0">
              <a:buClr>
                <a:srgbClr val="94C600"/>
              </a:buClr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dirty="0">
                <a:solidFill>
                  <a:prstClr val="black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4. การ</a:t>
            </a:r>
            <a:r>
              <a:rPr lang="th-TH" sz="3200">
                <a:solidFill>
                  <a:prstClr val="black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ใช้หนังสือ จดหมายข่าว </a:t>
            </a:r>
            <a:r>
              <a:rPr lang="en-US" sz="3200">
                <a:solidFill>
                  <a:prstClr val="black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(Newsletter) </a:t>
            </a:r>
            <a:endParaRPr lang="th-TH" sz="3200" dirty="0">
              <a:solidFill>
                <a:prstClr val="black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lvl="0" indent="0">
              <a:buClr>
                <a:srgbClr val="94C600"/>
              </a:buClr>
              <a:buNone/>
            </a:pPr>
            <a:r>
              <a:rPr lang="th-TH" sz="3200" dirty="0">
                <a:solidFill>
                  <a:prstClr val="black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5. จดหมายจากผู้บริหารตามระยะเวลากำหนด</a:t>
            </a:r>
          </a:p>
          <a:p>
            <a:pPr marL="68580" lvl="0" indent="0">
              <a:buClr>
                <a:srgbClr val="94C600"/>
              </a:buClr>
              <a:buNone/>
            </a:pPr>
            <a:r>
              <a:rPr lang="th-TH" sz="3200" dirty="0">
                <a:solidFill>
                  <a:prstClr val="black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    (</a:t>
            </a:r>
            <a:r>
              <a:rPr lang="en-US" sz="3200" dirty="0">
                <a:solidFill>
                  <a:prstClr val="black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Periodic Top Executive Letter</a:t>
            </a:r>
            <a:r>
              <a:rPr lang="th-TH" sz="3200" dirty="0">
                <a:solidFill>
                  <a:prstClr val="black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) </a:t>
            </a:r>
          </a:p>
          <a:p>
            <a:pPr marL="68580" lvl="0" indent="0">
              <a:buClr>
                <a:srgbClr val="94C600"/>
              </a:buClr>
              <a:buNone/>
            </a:pPr>
            <a:r>
              <a:rPr lang="th-TH" sz="3200" dirty="0">
                <a:solidFill>
                  <a:prstClr val="black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6. เว็บไซต์ของครอบครัว (Family Website) ตามลำดับ</a:t>
            </a:r>
            <a:endParaRPr lang="en-US" sz="3200" dirty="0">
              <a:solidFill>
                <a:prstClr val="black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lvl="0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0403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13807"/>
            <a:ext cx="7024744" cy="1143000"/>
          </a:xfrm>
        </p:spPr>
        <p:txBody>
          <a:bodyPr>
            <a:normAutofit/>
          </a:bodyPr>
          <a:lstStyle/>
          <a:p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การสื่อสารให้มีประสิทธิภาพ </a:t>
            </a:r>
            <a:endParaRPr lang="th-TH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4574" y="1797420"/>
            <a:ext cx="7254851" cy="4511899"/>
          </a:xfrm>
        </p:spPr>
        <p:txBody>
          <a:bodyPr>
            <a:noAutofit/>
          </a:bodyPr>
          <a:lstStyle/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1. วัตถุประสงค์ของการสื่อสาร ที่ชัดเจน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2. เข้าใจเรื่องที่ต้องการจะสื่อสารเป็นอย่างดี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3. ใช้การสื่อสารสองทาง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4. สื่อสารด้วยความจริงใจ ซื่อสัตย์ น่าเชื่อถือ </a:t>
            </a:r>
          </a:p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    เป็นกัลยาณมิตร มีเมตตาต่อกัน</a:t>
            </a:r>
          </a:p>
          <a:p>
            <a:pPr marL="68580" lvl="0" indent="0">
              <a:buClr>
                <a:srgbClr val="94C600"/>
              </a:buClr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dirty="0">
                <a:solidFill>
                  <a:prstClr val="black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5. มีทักษะในการพูด และใช้ศิลปะในการรับฟัง</a:t>
            </a:r>
            <a:endParaRPr lang="en-US" sz="3200" dirty="0">
              <a:solidFill>
                <a:prstClr val="black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lvl="0" indent="0">
              <a:buClr>
                <a:srgbClr val="94C600"/>
              </a:buClr>
              <a:buNone/>
            </a:pPr>
            <a:r>
              <a:rPr lang="th-TH" sz="3200" dirty="0">
                <a:solidFill>
                  <a:prstClr val="black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6. สนับสนุนพูดด้วยการกระทำ</a:t>
            </a:r>
            <a:endParaRPr lang="en-US" sz="3200" dirty="0">
              <a:solidFill>
                <a:prstClr val="black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lvl="0" indent="0">
              <a:buClr>
                <a:srgbClr val="94C600"/>
              </a:buClr>
              <a:buNone/>
            </a:pPr>
            <a:r>
              <a:rPr lang="th-TH" sz="3200" dirty="0">
                <a:solidFill>
                  <a:prstClr val="black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7. มีทัศนคติเชิงบวก</a:t>
            </a:r>
            <a:endParaRPr lang="en-US" sz="3200" dirty="0">
              <a:solidFill>
                <a:prstClr val="black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lvl="0" indent="0">
              <a:buNone/>
            </a:pP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32105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91580" y="2120547"/>
            <a:ext cx="7560840" cy="2698841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การสื่อสาร หมายถึง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กระบวนการถ่ายทอข่าวสาร  ข้อมูล ความรู้ ประสบการณ์  ความรู้สึก ความคิดเห็น ความต้องการจากผู้ส่งสารโดยผ่านสื่อต่าง ๆ ที่อาจเป็นการพูด การเขียน สัญลักษณ์อื่นใด การแสดงหรือการจัดกิจกรรมต่าง ๆ ไปยังผู้รับสาร	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7141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594" y="2555840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th-TH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จบการบรรยาย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32105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024744" cy="11430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เอกสารอ้างอิง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08912" cy="5256584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เอกชัย อภิศักดิ์กุล. การบริหารธุรกิจครอบครัวศาสตร์และศิลป์ของความยั่งยืน.2561.กรุงเทพมหานคร.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	บริษัททริปเปิ้ล เอ็ดดูเคชั่น  จำกัด.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กลุ่มเซ็นทรัล [ออนไลน์]. เข้าถึงจาก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http: / / th.wikipedia.org.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จีรเดช อู่สวัสดิ์.     มปป.     เอกสารสรุปประเด็นการบรรยาย หัวข้อ การบริหารธุรกิจครอบครัว (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Family          </a:t>
            </a:r>
          </a:p>
          <a:p>
            <a:pPr marL="68580" indent="0">
              <a:buNone/>
            </a:pP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	 Business Management). 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กรุงเทพมหานคร : มหาวิทยาลัยหอการค้าไทยและสถาบันวิทยาการการค้า.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ฐิติเมธ โภคชัย.     2544.    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Owner-Managed Old Business  [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ออนไลน์].  เข้าถึงจาก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http://www.goto</a:t>
            </a:r>
          </a:p>
          <a:p>
            <a:pPr marL="68580" indent="0">
              <a:buNone/>
            </a:pP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	 Manager.com/news/derails.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1900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aspx?id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=1590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ตลาดหลักทรัพย์แห่งประเทศไทย.  2550.  รายงานการกำกับดูแลกิจการที่ดีสิงหาคม 2550. กรุงเทพมหานคร 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	ฝ่ายกำกับตลาด ตลาดหลักทรัพย์แห่งประเทศไทย.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Apisakkul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</a:t>
            </a: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Akachai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. 2016. “Corporate Governance and Financial Performance of Family Business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	Listed in The Security Exchange of Thailand.”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UTCC International Journal of Business and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	Economics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8, 2: 131 146.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Astrachan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J. H., and McMillan, K. S. 2003. “Conflict and Communication in the Family Business.”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	Marietta, GA: Family Enterprise Publishers.</a:t>
            </a:r>
          </a:p>
          <a:p>
            <a:pPr marL="6858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Ciuffo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A., F. 2007.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Family Business Research Journal.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USA: Trafford Publishing. European Family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    	Businesses </a:t>
            </a:r>
            <a:r>
              <a:rPr lang="th-TH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(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EFB</a:t>
            </a:r>
            <a:r>
              <a:rPr lang="th-TH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) 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and KPMG. 2015.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European Family Business </a:t>
            </a:r>
            <a:r>
              <a:rPr lang="en-US" sz="1900" b="1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Barometer:Determinee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to  </a:t>
            </a:r>
            <a:endParaRPr lang="en-US" sz="1900" dirty="0">
              <a:latin typeface="AngsanaUPC" panose="02020603050405020304" pitchFamily="18" charset="-34"/>
              <a:ea typeface="Calibri"/>
              <a:cs typeface="AngsanaUPC" panose="02020603050405020304" pitchFamily="18" charset="-34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  	 Succeed. 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4</a:t>
            </a:r>
            <a:r>
              <a:rPr lang="en-US" sz="1900" baseline="300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th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ed. KPMG International Cooperative.</a:t>
            </a:r>
          </a:p>
          <a:p>
            <a:pPr marL="68580" indent="0">
              <a:buNone/>
            </a:pPr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0278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3568" y="1074420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ความสำคัญการสื่อสาร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11561" y="2348880"/>
            <a:ext cx="8136904" cy="324036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1.  การสื่อสารเป็นปัจจัยสำคัญกับทุกสาขาอาชีพในการ	                 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           ปฏิบัติงาน 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2.  การสื่อสารช่วยเสริมสร้างความเข้าใจอันดีระหว่างคนในสังคม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3.  การสื่อสารเป็นปัจจัยการพัฒนาความเจริญก้าว หน้าในตัว    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           บุคคลและสังคม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72946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27584" y="836712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วัตถุประสงค์การสื่อสาร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87624" y="2060848"/>
            <a:ext cx="7272808" cy="396044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1.  เพื่อแจ้งให้ทราบ (</a:t>
            </a:r>
            <a:r>
              <a:rPr lang="en-US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inform) </a:t>
            </a:r>
            <a:endParaRPr lang="th-TH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2.  เพื่อสอนหรือให้การศึกษา (</a:t>
            </a:r>
            <a:r>
              <a:rPr lang="en-US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teach or education)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3.  เพื่อสร้างความพอใจหรือให้ความบันเทิง (</a:t>
            </a:r>
            <a:r>
              <a:rPr lang="en-US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please of entertain) </a:t>
            </a:r>
            <a:endParaRPr lang="th-TH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4.  เพื่อเสนอหรือชักจูงใจ (</a:t>
            </a:r>
            <a:r>
              <a:rPr lang="en-US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Propose or persuade)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5.  เพื่อเรียนรู้ (</a:t>
            </a:r>
            <a:r>
              <a:rPr lang="en-US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learn)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6.  เพื่อกระทำหรือตัดสินใจ (</a:t>
            </a:r>
            <a:r>
              <a:rPr lang="en-US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dispose or decide) </a:t>
            </a:r>
            <a:endParaRPr lang="th-TH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284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907159"/>
            <a:ext cx="7024744" cy="1143000"/>
          </a:xfrm>
        </p:spPr>
        <p:txBody>
          <a:bodyPr>
            <a:normAutofit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การสื่อสารในธุรกิจครอบครัว</a:t>
            </a:r>
            <a:endParaRPr lang="th-TH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132856"/>
            <a:ext cx="7560840" cy="3817985"/>
          </a:xfrm>
        </p:spPr>
        <p:txBody>
          <a:bodyPr>
            <a:normAutofit/>
          </a:bodyPr>
          <a:lstStyle/>
          <a:p>
            <a:pPr lvl="1" algn="thaiDist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เป็นกลไกต่อการทำหน้าที่ของระบบครอบครัวให้ดำเนินต่อไป</a:t>
            </a:r>
          </a:p>
          <a:p>
            <a:pPr lvl="1" algn="thaiDist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เป็นการสร้างความรู้สึกผูกพันกันหันหน้าเข้าหากัน</a:t>
            </a:r>
          </a:p>
          <a:p>
            <a:pPr lvl="1" algn="thaiDist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การสื่อสารช่วยให้เกิดการปรับตัวเข้ากับสภาพแวดล้อมที่เปลี่ยนแปลงตลอดเวลา</a:t>
            </a:r>
          </a:p>
          <a:p>
            <a:pPr lvl="1" algn="thaiDist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การสื่อสารเป็นตัวช่วยสนับสนุนให้ครอบครัวสามารถทำหน้าที่ต่างๆ ได้อย่างเต็มที่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 algn="thaiDist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32105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28" y="822767"/>
            <a:ext cx="7024744" cy="1143000"/>
          </a:xfrm>
        </p:spPr>
        <p:txBody>
          <a:bodyPr>
            <a:normAutofit/>
          </a:bodyPr>
          <a:lstStyle/>
          <a:p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รูปแบบการสื่อสาร</a:t>
            </a:r>
            <a:endParaRPr lang="th-TH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297" y="2024778"/>
            <a:ext cx="7012753" cy="4430893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แบ่งออกเป็น </a:t>
            </a: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2 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วิธี คือ</a:t>
            </a:r>
            <a:endParaRPr lang="en-US" sz="3200" b="1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1. การสื่อสารที่เป็นคำพูด หรือ ภาษาพูด</a:t>
            </a:r>
          </a:p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     </a:t>
            </a: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(Verbal Communication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)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2. 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การสื่อสารที่ไม่เป็นคำพูด หรือ ภาษาท่าทาง</a:t>
            </a:r>
          </a:p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           </a:t>
            </a: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(Non-Verbal Communication) </a:t>
            </a:r>
          </a:p>
          <a:p>
            <a:pPr marL="525780" indent="-457200">
              <a:buAutoNum type="arabicPeriod"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7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8270393" y="6090864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39363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034369"/>
            <a:ext cx="8287950" cy="4789261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endParaRPr lang="en-US" sz="3200" b="1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1. การสื่อสารที่เป็นคำพูด หรือ ภาษาพูด </a:t>
            </a: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(Verbal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Communication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th-TH" sz="30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การสื่อสารทางบวกเป็นเทคนิคการสื่อสารเชิงสร้างสรรค์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th-TH" sz="30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ถ้อยคำมีความชัดเจน มีความสุภาพ ไพเราะนุ่มนวลชวนฟัง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คำนึงถึงมารยาทในการพูดและพูดให้ถูกกาลเทศะ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ความมีชีวิตชีวา เป็นการพูดที่ทำให้ผู้ฟังเห็นภาพ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สบตา มีท่าทางที่แสดงออกว่าสนใจรับฟังสิ่งที่อีกฝ่ายหนึ่งพูด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525780" indent="-457200">
              <a:buAutoNum type="arabicPeriod"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8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8270393" y="6090864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03141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892480" cy="5136232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0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2. </a:t>
            </a:r>
            <a:r>
              <a:rPr lang="th-TH" sz="30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การสื่อสารที่ไม่เป็นคำพูด หรือ ภาษาท่าทาง </a:t>
            </a:r>
            <a:r>
              <a:rPr lang="en-US" sz="30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(Non-Verbal Communication)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th-TH" sz="30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เสียง  คือ การใช้เสียงเบา เสียงดัง พูดกระแทกเสียง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สายตา คือ การใช้สายตา เช่น มอง การสบตา การหลบตา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สีหน้า คือ สีหน้าที่รับฟัง ยิ้มแย้ม ดีกว่า สีหน้าเฉยเมย หรือบึ้งตึง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ท่าทาง คือ การผงกศีรษะรับฟัง การโน้มตัวเข้าหา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การสัมผัส เช่น การจับมือ จับต้นแขน การโอบกอด ความรู้สึกเข้าใจ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ระยะห่าง การพูดคุยจะดีขึ้นหากทั้ง 2 ฝ่ายพูดคุยในระยะใกล้กัน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1179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307</TotalTime>
  <Words>2185</Words>
  <Application>Microsoft Office PowerPoint</Application>
  <PresentationFormat>On-screen Show (4:3)</PresentationFormat>
  <Paragraphs>249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Angsana New</vt:lpstr>
      <vt:lpstr>AngsanaUPC</vt:lpstr>
      <vt:lpstr>Calibri</vt:lpstr>
      <vt:lpstr>Century Gothic</vt:lpstr>
      <vt:lpstr>Cordia New</vt:lpstr>
      <vt:lpstr>DilleniaUPC</vt:lpstr>
      <vt:lpstr>Wingdings</vt:lpstr>
      <vt:lpstr>Wingdings 2</vt:lpstr>
      <vt:lpstr>Austin</vt:lpstr>
      <vt:lpstr> บทที่ ๖ </vt:lpstr>
      <vt:lpstr>ความหมาย</vt:lpstr>
      <vt:lpstr>PowerPoint Presentation</vt:lpstr>
      <vt:lpstr>ความสำคัญการสื่อสาร </vt:lpstr>
      <vt:lpstr>วัตถุประสงค์การสื่อสาร</vt:lpstr>
      <vt:lpstr>การสื่อสารในธุรกิจครอบครัว</vt:lpstr>
      <vt:lpstr>รูปแบบการสื่อสาร</vt:lpstr>
      <vt:lpstr>PowerPoint Presentation</vt:lpstr>
      <vt:lpstr>PowerPoint Presentation</vt:lpstr>
      <vt:lpstr>ลักษณะการสื่อสาร</vt:lpstr>
      <vt:lpstr>PowerPoint Presentation</vt:lpstr>
      <vt:lpstr>PowerPoint Presentation</vt:lpstr>
      <vt:lpstr>รูปแบบการสื่อสารภายในครอบครัว</vt:lpstr>
      <vt:lpstr>PowerPoint Presentation</vt:lpstr>
      <vt:lpstr>PowerPoint Presentation</vt:lpstr>
      <vt:lpstr>PowerPoint Presentation</vt:lpstr>
      <vt:lpstr>PowerPoint Presentation</vt:lpstr>
      <vt:lpstr>บทบาทของการสื่อสารในครอบครัว </vt:lpstr>
      <vt:lpstr>PowerPoint Presentation</vt:lpstr>
      <vt:lpstr>PowerPoint Presentation</vt:lpstr>
      <vt:lpstr>PowerPoint Presentation</vt:lpstr>
      <vt:lpstr>PowerPoint Presentation</vt:lpstr>
      <vt:lpstr>ปัจจัยที่มีอิทธิพลต่อการสื่อสารในครอบครัว</vt:lpstr>
      <vt:lpstr>ปัจจัยที่มีอิทธิพลต่อการสื่อสารในครอบครัว</vt:lpstr>
      <vt:lpstr>ปัจจัยที่มีอิทธิพลต่อการสื่อสารในครอบครัว</vt:lpstr>
      <vt:lpstr>ปัจจัยที่มีอิทธิพลต่อการสื่อสารในครอบครัว</vt:lpstr>
      <vt:lpstr>ปัจจัยที่มีอิทธิพลต่อการสื่อสารในครอบครัว</vt:lpstr>
      <vt:lpstr>เครื่องมือสื่อสารที่มีประสิทธิภาพในธุรกิจครอบครัว </vt:lpstr>
      <vt:lpstr>การสื่อสารให้มีประสิทธิภาพ </vt:lpstr>
      <vt:lpstr>จบการบรรยาย</vt:lpstr>
      <vt:lpstr>เอกสารอ้างอิง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๑</dc:title>
  <dc:creator>FMSXX</dc:creator>
  <cp:lastModifiedBy>PC05</cp:lastModifiedBy>
  <cp:revision>45</cp:revision>
  <dcterms:created xsi:type="dcterms:W3CDTF">2018-12-26T08:12:22Z</dcterms:created>
  <dcterms:modified xsi:type="dcterms:W3CDTF">2023-09-06T01:30:04Z</dcterms:modified>
</cp:coreProperties>
</file>